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4550" r:id="rId4"/>
    <p:sldId id="571" r:id="rId5"/>
    <p:sldId id="785" r:id="rId6"/>
    <p:sldId id="786" r:id="rId7"/>
    <p:sldId id="787" r:id="rId8"/>
    <p:sldId id="788" r:id="rId9"/>
    <p:sldId id="791" r:id="rId10"/>
    <p:sldId id="258" r:id="rId11"/>
    <p:sldId id="377" r:id="rId12"/>
    <p:sldId id="794" r:id="rId13"/>
    <p:sldId id="790" r:id="rId14"/>
    <p:sldId id="799" r:id="rId15"/>
    <p:sldId id="789" r:id="rId16"/>
    <p:sldId id="781" r:id="rId17"/>
    <p:sldId id="778" r:id="rId18"/>
    <p:sldId id="779" r:id="rId19"/>
    <p:sldId id="780" r:id="rId20"/>
    <p:sldId id="795" r:id="rId21"/>
    <p:sldId id="268" r:id="rId22"/>
    <p:sldId id="796" r:id="rId23"/>
    <p:sldId id="797" r:id="rId24"/>
    <p:sldId id="800" r:id="rId25"/>
    <p:sldId id="801" r:id="rId26"/>
    <p:sldId id="270" r:id="rId27"/>
    <p:sldId id="380" r:id="rId28"/>
    <p:sldId id="398" r:id="rId29"/>
    <p:sldId id="386" r:id="rId30"/>
    <p:sldId id="387" r:id="rId31"/>
    <p:sldId id="316" r:id="rId32"/>
    <p:sldId id="627" r:id="rId33"/>
    <p:sldId id="802" r:id="rId34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65"/>
    <p:restoredTop sz="95005" autoAdjust="0"/>
  </p:normalViewPr>
  <p:slideViewPr>
    <p:cSldViewPr>
      <p:cViewPr varScale="1">
        <p:scale>
          <a:sx n="93" d="100"/>
          <a:sy n="93" d="100"/>
        </p:scale>
        <p:origin x="6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7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C9A1FF-8639-A443-8332-05D0F07E68DB}"/>
              </a:ext>
            </a:extLst>
          </p:cNvPr>
          <p:cNvSpPr/>
          <p:nvPr userDrawn="1"/>
        </p:nvSpPr>
        <p:spPr>
          <a:xfrm>
            <a:off x="8536677" y="6316281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F4DC2-EA43-E342-8754-D675D7085D07}"/>
              </a:ext>
            </a:extLst>
          </p:cNvPr>
          <p:cNvSpPr/>
          <p:nvPr userDrawn="1"/>
        </p:nvSpPr>
        <p:spPr>
          <a:xfrm>
            <a:off x="8536677" y="6316281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EF860-EF4E-8647-BB37-94F1A9743C7B}"/>
              </a:ext>
            </a:extLst>
          </p:cNvPr>
          <p:cNvSpPr/>
          <p:nvPr userDrawn="1"/>
        </p:nvSpPr>
        <p:spPr>
          <a:xfrm>
            <a:off x="8536677" y="6316281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533400" y="6432762"/>
            <a:ext cx="99749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Ravi Mittal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DB934F-A9E5-C647-BF9E-E36E6FE942FE}"/>
              </a:ext>
            </a:extLst>
          </p:cNvPr>
          <p:cNvSpPr/>
          <p:nvPr userDrawn="1"/>
        </p:nvSpPr>
        <p:spPr>
          <a:xfrm>
            <a:off x="8312131" y="651617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CS310   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/>
              <a:t>Lecture 11: Thread Abstraction and its implementation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9E7B-772E-134E-8EF3-43FA3305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Thread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899A0-D0CB-5547-9C70-D3AC30EC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single-execution stream of instructions that represents a separately schedulable task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Single execution Sequence</a:t>
            </a:r>
            <a:r>
              <a:rPr lang="en-IN" dirty="0"/>
              <a:t>: Each thread executes a sequence of instructions – just as in the sequential programming model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Separately schedulable task</a:t>
            </a:r>
            <a:r>
              <a:rPr lang="en-IN" dirty="0"/>
              <a:t>: OS can run, suspend, resume a thread at any time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Bound to a process</a:t>
            </a:r>
            <a:r>
              <a:rPr lang="en-IN" dirty="0"/>
              <a:t>:  lives in an address space</a:t>
            </a:r>
          </a:p>
          <a:p>
            <a:r>
              <a:rPr lang="en-IN" dirty="0"/>
              <a:t>Each thread is very much like a separate process, except for one difference: they </a:t>
            </a:r>
            <a:r>
              <a:rPr lang="en-IN" i="1" dirty="0">
                <a:solidFill>
                  <a:srgbClr val="FF0000"/>
                </a:solidFill>
              </a:rPr>
              <a:t>share </a:t>
            </a:r>
            <a:r>
              <a:rPr lang="en-IN" dirty="0">
                <a:solidFill>
                  <a:srgbClr val="FF0000"/>
                </a:solidFill>
              </a:rPr>
              <a:t>the same address space </a:t>
            </a:r>
            <a:r>
              <a:rPr lang="en-IN" dirty="0"/>
              <a:t>and thus </a:t>
            </a:r>
            <a:r>
              <a:rPr lang="en-IN" dirty="0">
                <a:solidFill>
                  <a:srgbClr val="FF0000"/>
                </a:solidFill>
              </a:rPr>
              <a:t>can access the same data </a:t>
            </a:r>
          </a:p>
          <a:p>
            <a:endParaRPr lang="en-IN" dirty="0"/>
          </a:p>
          <a:p>
            <a:r>
              <a:rPr lang="en-IN" dirty="0">
                <a:solidFill>
                  <a:srgbClr val="0070C0"/>
                </a:solidFill>
              </a:rPr>
              <a:t>Finite Progress Axiom</a:t>
            </a:r>
            <a:r>
              <a:rPr lang="en-IN" dirty="0"/>
              <a:t>: execution proceeds at some unspecified, non-zero speed 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319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Recall: 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2C6D85FB-2FC6-F840-968B-B1ADAC334B76}"/>
              </a:ext>
            </a:extLst>
          </p:cNvPr>
          <p:cNvSpPr txBox="1">
            <a:spLocks noChangeArrowheads="1"/>
          </p:cNvSpPr>
          <p:nvPr/>
        </p:nvSpPr>
        <p:spPr>
          <a:xfrm>
            <a:off x="473075" y="5705320"/>
            <a:ext cx="8203381" cy="67295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1000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Gill Sans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>
                <a:ea typeface="MS PGothic" charset="0"/>
              </a:rPr>
              <a:t>Address spaces encapsulate protection: Passive Part</a:t>
            </a:r>
          </a:p>
          <a:p>
            <a:r>
              <a:rPr lang="en-US" b="0" kern="0" dirty="0">
                <a:ea typeface="MS PGothic" charset="0"/>
              </a:rPr>
              <a:t>Threads share code, data, files, heap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84BD78-C328-2149-BE84-72EC46CFE37C}"/>
              </a:ext>
            </a:extLst>
          </p:cNvPr>
          <p:cNvSpPr/>
          <p:nvPr/>
        </p:nvSpPr>
        <p:spPr bwMode="auto">
          <a:xfrm>
            <a:off x="749300" y="1282700"/>
            <a:ext cx="3030612" cy="3874492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218041-C682-5E42-86FD-360B4F97FDD8}"/>
              </a:ext>
            </a:extLst>
          </p:cNvPr>
          <p:cNvSpPr/>
          <p:nvPr/>
        </p:nvSpPr>
        <p:spPr bwMode="auto">
          <a:xfrm>
            <a:off x="4565923" y="1293822"/>
            <a:ext cx="3030612" cy="3874492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79A65-39EE-8C40-8A7E-90A030E02DC2}"/>
              </a:ext>
            </a:extLst>
          </p:cNvPr>
          <p:cNvCxnSpPr>
            <a:cxnSpLocks/>
          </p:cNvCxnSpPr>
          <p:nvPr/>
        </p:nvCxnSpPr>
        <p:spPr bwMode="auto">
          <a:xfrm flipH="1">
            <a:off x="3059832" y="1015246"/>
            <a:ext cx="720080" cy="267454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A6A5F-8800-1741-A055-1ADA629D94AC}"/>
              </a:ext>
            </a:extLst>
          </p:cNvPr>
          <p:cNvCxnSpPr>
            <a:cxnSpLocks/>
          </p:cNvCxnSpPr>
          <p:nvPr/>
        </p:nvCxnSpPr>
        <p:spPr bwMode="auto">
          <a:xfrm>
            <a:off x="5180923" y="897948"/>
            <a:ext cx="632249" cy="313098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1B825-12ED-1E4C-84E1-4C0E8501DE00}"/>
              </a:ext>
            </a:extLst>
          </p:cNvPr>
          <p:cNvSpPr/>
          <p:nvPr/>
        </p:nvSpPr>
        <p:spPr bwMode="auto">
          <a:xfrm>
            <a:off x="4565923" y="1273076"/>
            <a:ext cx="3030612" cy="643756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006C6-3B27-4B45-B484-58ACB14DF8CF}"/>
              </a:ext>
            </a:extLst>
          </p:cNvPr>
          <p:cNvSpPr txBox="1"/>
          <p:nvPr/>
        </p:nvSpPr>
        <p:spPr>
          <a:xfrm>
            <a:off x="3891906" y="621184"/>
            <a:ext cx="948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3978881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07C934-CE51-504D-9626-4A34A94A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Thread - 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03227F-4F16-704E-B4F3-1E5D73A05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scheduler may </a:t>
            </a:r>
            <a:r>
              <a:rPr lang="en-US" dirty="0">
                <a:solidFill>
                  <a:srgbClr val="0070C0"/>
                </a:solidFill>
              </a:rPr>
              <a:t>context switch </a:t>
            </a:r>
            <a:r>
              <a:rPr lang="en-US" dirty="0"/>
              <a:t>a thread and bring in another thread for execution</a:t>
            </a:r>
          </a:p>
          <a:p>
            <a:r>
              <a:rPr lang="en-US" dirty="0"/>
              <a:t>Each thread appears to be a </a:t>
            </a:r>
            <a:r>
              <a:rPr lang="en-US" dirty="0">
                <a:solidFill>
                  <a:srgbClr val="0070C0"/>
                </a:solidFill>
              </a:rPr>
              <a:t>single stream of execution</a:t>
            </a:r>
          </a:p>
          <a:p>
            <a:pPr lvl="1"/>
            <a:r>
              <a:rPr lang="en-US" dirty="0"/>
              <a:t>Programmer needs to pay attention only to the sequence of instructions within a thread and not whether or </a:t>
            </a:r>
            <a:r>
              <a:rPr lang="en-US" dirty="0">
                <a:solidFill>
                  <a:srgbClr val="0070C0"/>
                </a:solidFill>
              </a:rPr>
              <a:t>when that sequence may be suspended </a:t>
            </a:r>
            <a:r>
              <a:rPr lang="en-US" dirty="0"/>
              <a:t>to let another thread run</a:t>
            </a:r>
          </a:p>
          <a:p>
            <a:r>
              <a:rPr lang="en-US" dirty="0">
                <a:solidFill>
                  <a:srgbClr val="0070C0"/>
                </a:solidFill>
              </a:rPr>
              <a:t>Main thread </a:t>
            </a:r>
            <a:r>
              <a:rPr lang="en-US" dirty="0"/>
              <a:t>is the </a:t>
            </a:r>
            <a:r>
              <a:rPr lang="en-US" dirty="0">
                <a:solidFill>
                  <a:srgbClr val="0070C0"/>
                </a:solidFill>
              </a:rPr>
              <a:t>initial thread </a:t>
            </a:r>
            <a:r>
              <a:rPr lang="en-US" dirty="0"/>
              <a:t>of every process</a:t>
            </a:r>
          </a:p>
          <a:p>
            <a:pPr lvl="1"/>
            <a:r>
              <a:rPr lang="en-US" dirty="0"/>
              <a:t>This is basically  Main()</a:t>
            </a:r>
          </a:p>
          <a:p>
            <a:r>
              <a:rPr lang="en-US" dirty="0"/>
              <a:t>Every additional thread for some function</a:t>
            </a:r>
          </a:p>
          <a:p>
            <a:pPr lvl="1"/>
            <a:r>
              <a:rPr lang="en-US" dirty="0"/>
              <a:t>Example:  for I/O operation </a:t>
            </a:r>
          </a:p>
          <a:p>
            <a:pPr lvl="1"/>
            <a:r>
              <a:rPr lang="en-US" dirty="0"/>
              <a:t>For network data receiving </a:t>
            </a:r>
          </a:p>
        </p:txBody>
      </p:sp>
    </p:spTree>
    <p:extLst>
      <p:ext uri="{BB962C8B-B14F-4D97-AF65-F5344CB8AC3E}">
        <p14:creationId xmlns:p14="http://schemas.microsoft.com/office/powerpoint/2010/main" val="73371348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56AE0F-F69F-C04C-94B2-10A72C33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Abstraction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29B8DA-1105-3342-A127-3B3F8B20B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105400"/>
          </a:xfrm>
        </p:spPr>
        <p:txBody>
          <a:bodyPr/>
          <a:lstStyle/>
          <a:p>
            <a:r>
              <a:rPr lang="en-US" dirty="0"/>
              <a:t>It helps programmers to create as many threads as needed</a:t>
            </a:r>
          </a:p>
          <a:p>
            <a:pPr lvl="1"/>
            <a:r>
              <a:rPr lang="en-US" dirty="0"/>
              <a:t>Without worrying about number of processors in a system</a:t>
            </a:r>
          </a:p>
          <a:p>
            <a:r>
              <a:rPr lang="en-US" dirty="0"/>
              <a:t>OS provides illusion of a very large (nearly infinite) number of virtual processors</a:t>
            </a:r>
          </a:p>
          <a:p>
            <a:r>
              <a:rPr lang="en-US" dirty="0"/>
              <a:t>OS manages the illusion by transparently </a:t>
            </a:r>
          </a:p>
          <a:p>
            <a:pPr lvl="1"/>
            <a:r>
              <a:rPr lang="en-US" dirty="0"/>
              <a:t>Suspending and resuming threads so that at a given time a subset of threads are actively running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9075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472EAF-DB5A-4446-9906-372AF2726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5E25B-D5D5-124D-8977-3C9B02FF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1268760"/>
            <a:ext cx="6355035" cy="44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387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328177-C36C-094C-B757-6686B014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440613" cy="533400"/>
          </a:xfrm>
        </p:spPr>
        <p:txBody>
          <a:bodyPr/>
          <a:lstStyle/>
          <a:p>
            <a:r>
              <a:rPr lang="en-US" dirty="0"/>
              <a:t>Thread – a basic element to support concurrency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24470F-A1F2-674A-BD37-6622BF61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write a concurrent program – with so many activities?</a:t>
            </a:r>
          </a:p>
          <a:p>
            <a:r>
              <a:rPr lang="en-US" dirty="0">
                <a:solidFill>
                  <a:srgbClr val="0070C0"/>
                </a:solidFill>
              </a:rPr>
              <a:t>Think it as a set of sequential stream of execution – or threads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That interact and share results in very precise ways</a:t>
            </a:r>
          </a:p>
          <a:p>
            <a:r>
              <a:rPr lang="en-US" dirty="0"/>
              <a:t>With threads we can define a set of tasks that run concurrently while code for each task is sequential</a:t>
            </a:r>
          </a:p>
        </p:txBody>
      </p:sp>
      <p:pic>
        <p:nvPicPr>
          <p:cNvPr id="6" name="Content Placeholder 3" descr="threadAbstraction.pdf">
            <a:extLst>
              <a:ext uri="{FF2B5EF4-FFF2-40B4-BE49-F238E27FC236}">
                <a16:creationId xmlns:a16="http://schemas.microsoft.com/office/drawing/2014/main" id="{0BA0A4A1-EA9C-034D-8401-DAA5E71A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5885" b="-15885"/>
          <a:stretch>
            <a:fillRect/>
          </a:stretch>
        </p:blipFill>
        <p:spPr>
          <a:xfrm>
            <a:off x="1542492" y="3525775"/>
            <a:ext cx="6059016" cy="3332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4422A-ACB0-A342-A35E-C1F3342A2214}"/>
              </a:ext>
            </a:extLst>
          </p:cNvPr>
          <p:cNvSpPr txBox="1"/>
          <p:nvPr/>
        </p:nvSpPr>
        <p:spPr>
          <a:xfrm>
            <a:off x="339144" y="6488668"/>
            <a:ext cx="4338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Systems Principles and Practice: Anderson and Dahlin  </a:t>
            </a:r>
          </a:p>
        </p:txBody>
      </p:sp>
    </p:spTree>
    <p:extLst>
      <p:ext uri="{BB962C8B-B14F-4D97-AF65-F5344CB8AC3E}">
        <p14:creationId xmlns:p14="http://schemas.microsoft.com/office/powerpoint/2010/main" val="279268769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Executions</a:t>
            </a:r>
          </a:p>
        </p:txBody>
      </p:sp>
      <p:pic>
        <p:nvPicPr>
          <p:cNvPr id="6" name="Content Placeholder 5" descr="unpredictableSpeed.pdf"/>
          <p:cNvPicPr>
            <a:picLocks noGrp="1" noChangeAspect="1"/>
          </p:cNvPicPr>
          <p:nvPr>
            <p:ph idx="1"/>
          </p:nvPr>
        </p:nvPicPr>
        <p:blipFill>
          <a:blip r:embed="rId2"/>
          <a:srcRect l="-4549" r="-4549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4D1D9-82AA-6C4E-AE3D-534099E4FDE7}"/>
              </a:ext>
            </a:extLst>
          </p:cNvPr>
          <p:cNvSpPr/>
          <p:nvPr/>
        </p:nvSpPr>
        <p:spPr>
          <a:xfrm>
            <a:off x="251520" y="6468114"/>
            <a:ext cx="3654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Prof. John </a:t>
            </a:r>
            <a:r>
              <a:rPr lang="en-US" altLang="en-US" sz="1200" b="0" dirty="0" err="1">
                <a:latin typeface="Calibri" panose="020F0502020204030204" pitchFamily="34" charset="0"/>
                <a:cs typeface="Calibri" panose="020F0502020204030204" pitchFamily="34" charset="0"/>
              </a:rPr>
              <a:t>Kubiatowicz</a:t>
            </a:r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, CS 162, Operating Systems, UCB</a:t>
            </a:r>
          </a:p>
        </p:txBody>
      </p:sp>
    </p:spTree>
    <p:extLst>
      <p:ext uri="{BB962C8B-B14F-4D97-AF65-F5344CB8AC3E}">
        <p14:creationId xmlns:p14="http://schemas.microsoft.com/office/powerpoint/2010/main" val="19181567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vs. Processor View</a:t>
            </a:r>
          </a:p>
        </p:txBody>
      </p:sp>
      <p:pic>
        <p:nvPicPr>
          <p:cNvPr id="4" name="Content Placeholder 3" descr="threadSuspend2.pd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4222" r="59800"/>
          <a:stretch/>
        </p:blipFill>
        <p:spPr>
          <a:xfrm>
            <a:off x="-468559" y="1398649"/>
            <a:ext cx="4466580" cy="574442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968445-F306-BA43-9775-70E11F47FBB6}"/>
              </a:ext>
            </a:extLst>
          </p:cNvPr>
          <p:cNvSpPr/>
          <p:nvPr/>
        </p:nvSpPr>
        <p:spPr>
          <a:xfrm>
            <a:off x="251520" y="6468114"/>
            <a:ext cx="3654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Prof. John </a:t>
            </a:r>
            <a:r>
              <a:rPr lang="en-US" altLang="en-US" sz="1200" b="0" dirty="0" err="1">
                <a:latin typeface="Calibri" panose="020F0502020204030204" pitchFamily="34" charset="0"/>
                <a:cs typeface="Calibri" panose="020F0502020204030204" pitchFamily="34" charset="0"/>
              </a:rPr>
              <a:t>Kubiatowicz</a:t>
            </a:r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, CS 162, Operating Systems, UCB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F4C9E-8C05-494A-A8F8-33E581BC527B}"/>
              </a:ext>
            </a:extLst>
          </p:cNvPr>
          <p:cNvSpPr txBox="1"/>
          <p:nvPr/>
        </p:nvSpPr>
        <p:spPr>
          <a:xfrm>
            <a:off x="2078622" y="801143"/>
            <a:ext cx="259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Thread’s Execution</a:t>
            </a:r>
          </a:p>
        </p:txBody>
      </p:sp>
    </p:spTree>
    <p:extLst>
      <p:ext uri="{BB962C8B-B14F-4D97-AF65-F5344CB8AC3E}">
        <p14:creationId xmlns:p14="http://schemas.microsoft.com/office/powerpoint/2010/main" val="85808209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vs. Processor View</a:t>
            </a:r>
          </a:p>
        </p:txBody>
      </p:sp>
      <p:pic>
        <p:nvPicPr>
          <p:cNvPr id="4" name="Content Placeholder 3" descr="threadSuspend2.pd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4222" r="29434"/>
          <a:stretch/>
        </p:blipFill>
        <p:spPr>
          <a:xfrm>
            <a:off x="-427637" y="1398649"/>
            <a:ext cx="6895022" cy="574442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5DA5FE-DF36-F848-949E-49974C506AFB}"/>
              </a:ext>
            </a:extLst>
          </p:cNvPr>
          <p:cNvSpPr/>
          <p:nvPr/>
        </p:nvSpPr>
        <p:spPr>
          <a:xfrm>
            <a:off x="251520" y="6468114"/>
            <a:ext cx="3654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Prof. John </a:t>
            </a:r>
            <a:r>
              <a:rPr lang="en-US" altLang="en-US" sz="1200" b="0" dirty="0" err="1">
                <a:latin typeface="Calibri" panose="020F0502020204030204" pitchFamily="34" charset="0"/>
                <a:cs typeface="Calibri" panose="020F0502020204030204" pitchFamily="34" charset="0"/>
              </a:rPr>
              <a:t>Kubiatowicz</a:t>
            </a:r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, CS 162, Operating Systems, UCB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4122E-DC5F-B740-871F-E4704A7EA391}"/>
              </a:ext>
            </a:extLst>
          </p:cNvPr>
          <p:cNvSpPr txBox="1"/>
          <p:nvPr/>
        </p:nvSpPr>
        <p:spPr>
          <a:xfrm>
            <a:off x="2078622" y="801143"/>
            <a:ext cx="259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Thread’s Execution</a:t>
            </a:r>
          </a:p>
        </p:txBody>
      </p:sp>
    </p:spTree>
    <p:extLst>
      <p:ext uri="{BB962C8B-B14F-4D97-AF65-F5344CB8AC3E}">
        <p14:creationId xmlns:p14="http://schemas.microsoft.com/office/powerpoint/2010/main" val="284861853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vs. Processor View</a:t>
            </a:r>
          </a:p>
        </p:txBody>
      </p:sp>
      <p:pic>
        <p:nvPicPr>
          <p:cNvPr id="4" name="Content Placeholder 3" descr="threadSuspend2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4222" r="-14222"/>
          <a:stretch>
            <a:fillRect/>
          </a:stretch>
        </p:blipFill>
        <p:spPr>
          <a:xfrm>
            <a:off x="219450" y="1268760"/>
            <a:ext cx="8685913" cy="525658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41F4C2-5EDD-E249-9E0C-4E54AC0AF354}"/>
              </a:ext>
            </a:extLst>
          </p:cNvPr>
          <p:cNvSpPr/>
          <p:nvPr/>
        </p:nvSpPr>
        <p:spPr>
          <a:xfrm>
            <a:off x="251520" y="6468114"/>
            <a:ext cx="3654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Prof. John </a:t>
            </a:r>
            <a:r>
              <a:rPr lang="en-US" altLang="en-US" sz="1200" b="0" dirty="0" err="1">
                <a:latin typeface="Calibri" panose="020F0502020204030204" pitchFamily="34" charset="0"/>
                <a:cs typeface="Calibri" panose="020F0502020204030204" pitchFamily="34" charset="0"/>
              </a:rPr>
              <a:t>Kubiatowicz</a:t>
            </a:r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, CS 162, Operating Systems, UCB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4FBA2-181C-7646-A14B-143B657F6096}"/>
              </a:ext>
            </a:extLst>
          </p:cNvPr>
          <p:cNvSpPr txBox="1"/>
          <p:nvPr/>
        </p:nvSpPr>
        <p:spPr>
          <a:xfrm>
            <a:off x="2078622" y="801143"/>
            <a:ext cx="259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Thread’s Execution</a:t>
            </a:r>
          </a:p>
        </p:txBody>
      </p:sp>
    </p:spTree>
    <p:extLst>
      <p:ext uri="{BB962C8B-B14F-4D97-AF65-F5344CB8AC3E}">
        <p14:creationId xmlns:p14="http://schemas.microsoft.com/office/powerpoint/2010/main" val="7132738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897F5-BC99-0D41-99F7-7CB7E90D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775847-D486-B743-974C-C18428A47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Book: Operating Systems: Principles and Practice: Thomas Anderson and Michael Dahlin, Part 1 and Part 2</a:t>
            </a:r>
          </a:p>
          <a:p>
            <a:r>
              <a:rPr lang="en-US" dirty="0"/>
              <a:t>CS162, Operating Systems and Systems Programming, University of California, Berkeley</a:t>
            </a:r>
          </a:p>
          <a:p>
            <a:r>
              <a:rPr lang="en-US" dirty="0"/>
              <a:t>CS4410, Operating Systems, Course, Cornell University, Spring 2019, Lecture on Threads</a:t>
            </a:r>
          </a:p>
          <a:p>
            <a:r>
              <a:rPr lang="en-US" dirty="0"/>
              <a:t>Operating Systems: Three Easy Pieces, by </a:t>
            </a:r>
            <a:r>
              <a:rPr lang="en-US" dirty="0" err="1"/>
              <a:t>Remzi</a:t>
            </a:r>
            <a:r>
              <a:rPr lang="en-US" dirty="0"/>
              <a:t> and Andrea </a:t>
            </a:r>
            <a:r>
              <a:rPr lang="en-US" dirty="0" err="1"/>
              <a:t>Arpaci-Dusseau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available for free online</a:t>
            </a:r>
          </a:p>
          <a:p>
            <a:r>
              <a:rPr lang="en-US" dirty="0"/>
              <a:t>Book: Modern Operating Systems, Andrew Tenenbaum, and Herbert Bos, 4</a:t>
            </a:r>
            <a:r>
              <a:rPr lang="en-US" baseline="30000" dirty="0"/>
              <a:t>th</a:t>
            </a:r>
            <a:r>
              <a:rPr lang="en-US" dirty="0"/>
              <a:t> Edition, Pearson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3125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5E46FF-27C9-3846-A8BE-D6FAB440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Word Processor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99C5E2-C683-1F49-9850-1077AAE9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A writing book consisting of a number of chapters </a:t>
            </a:r>
          </a:p>
          <a:p>
            <a:r>
              <a:rPr lang="en-US" dirty="0"/>
              <a:t>Good to keep all chapters in a single file for ease of operations ; say total 800 pages</a:t>
            </a:r>
          </a:p>
          <a:p>
            <a:r>
              <a:rPr lang="en-US" dirty="0"/>
              <a:t>Consider</a:t>
            </a:r>
          </a:p>
          <a:p>
            <a:pPr lvl="1"/>
            <a:r>
              <a:rPr lang="en-US" dirty="0"/>
              <a:t>User deletes a sentence in Page # 1. Now, user wants to make change in page no 600 and gives command to go there</a:t>
            </a:r>
          </a:p>
          <a:p>
            <a:pPr lvl="1"/>
            <a:r>
              <a:rPr lang="en-US" dirty="0"/>
              <a:t>Word processor is now forced to reformat all pages (at least up to page no 600)</a:t>
            </a:r>
          </a:p>
          <a:p>
            <a:pPr lvl="1"/>
            <a:r>
              <a:rPr lang="en-US" dirty="0"/>
              <a:t>If there is a single process to do all tasks – User may face delays</a:t>
            </a:r>
          </a:p>
          <a:p>
            <a:pPr lvl="1"/>
            <a:r>
              <a:rPr lang="en-US" dirty="0"/>
              <a:t>Solution: two threaded program – one interacts with the user another handles reformatting; The second thread starts work as soon as the user deletes the line on page 1</a:t>
            </a:r>
          </a:p>
          <a:p>
            <a:pPr lvl="1"/>
            <a:r>
              <a:rPr lang="en-US" dirty="0"/>
              <a:t>How about addition of the third thread for auto saving?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8C135-0418-9A44-9857-077CB8A287F0}"/>
              </a:ext>
            </a:extLst>
          </p:cNvPr>
          <p:cNvSpPr txBox="1"/>
          <p:nvPr/>
        </p:nvSpPr>
        <p:spPr>
          <a:xfrm>
            <a:off x="339144" y="6488668"/>
            <a:ext cx="412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Tenenbaum’s book: Modern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25352230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23E6E8F-C111-8540-B9F4-4E5B12C1B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Word Processor</a:t>
            </a:r>
            <a:endParaRPr lang="en-US" altLang="en-US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4FE0040-7AED-C846-9EDA-AAAAD6C70D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4200" y="707919"/>
            <a:ext cx="7924800" cy="344488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A word processor with three threads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pic>
        <p:nvPicPr>
          <p:cNvPr id="15366" name="Picture 6" descr="C:\B\b4\JPG\foo\2-9.jpg">
            <a:extLst>
              <a:ext uri="{FF2B5EF4-FFF2-40B4-BE49-F238E27FC236}">
                <a16:creationId xmlns:a16="http://schemas.microsoft.com/office/drawing/2014/main" id="{BD9B7532-FAA4-1444-8B0F-58365C40E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052407"/>
            <a:ext cx="7607300" cy="382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B8BFD0-B9F8-DE44-96DF-8B710B988FBB}"/>
              </a:ext>
            </a:extLst>
          </p:cNvPr>
          <p:cNvSpPr txBox="1">
            <a:spLocks/>
          </p:cNvSpPr>
          <p:nvPr/>
        </p:nvSpPr>
        <p:spPr bwMode="auto">
          <a:xfrm>
            <a:off x="523875" y="5221182"/>
            <a:ext cx="7924800" cy="163681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accent1">
                  <a:lumMod val="50000"/>
                </a:schemeClr>
              </a:buClr>
              <a:buSzPct val="120000"/>
              <a:buChar char="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70C0"/>
              </a:buClr>
              <a:buSzPct val="120000"/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If the program were single threaded</a:t>
            </a:r>
          </a:p>
          <a:p>
            <a:pPr lvl="1"/>
            <a:r>
              <a:rPr lang="en-US" kern="0" dirty="0"/>
              <a:t>Whenever a disk backup started, command from keyboard and mouse would be ignored unless backup completed</a:t>
            </a:r>
          </a:p>
          <a:p>
            <a:pPr lvl="1"/>
            <a:endParaRPr lang="en-US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94F15-A463-7648-B17C-F789A82005DC}"/>
              </a:ext>
            </a:extLst>
          </p:cNvPr>
          <p:cNvSpPr txBox="1"/>
          <p:nvPr/>
        </p:nvSpPr>
        <p:spPr>
          <a:xfrm>
            <a:off x="339144" y="6488668"/>
            <a:ext cx="412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Tenenbaum’s book: Modern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418079545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2738-C91C-5A4C-AA77-332E682B7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1 Word Processor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90796-9825-4746-B737-FE14D05E3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1st thread works on user interaction</a:t>
            </a:r>
          </a:p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thread works on formatting document when it is told to do so</a:t>
            </a:r>
          </a:p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thread writes the contents of RAM to disk periodically (auto save feature)</a:t>
            </a:r>
          </a:p>
          <a:p>
            <a:endParaRPr lang="en-US" dirty="0"/>
          </a:p>
          <a:p>
            <a:r>
              <a:rPr lang="en-US" dirty="0"/>
              <a:t>Note that all 3 thread work on common document – they share a common memory – all have access to the document being edited</a:t>
            </a:r>
          </a:p>
          <a:p>
            <a:pPr lvl="1"/>
            <a:r>
              <a:rPr lang="en-US" dirty="0"/>
              <a:t>Three processes instead of thread will complicate the task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C71E9-94D0-E04E-9143-FF7EEE822F39}"/>
              </a:ext>
            </a:extLst>
          </p:cNvPr>
          <p:cNvSpPr txBox="1"/>
          <p:nvPr/>
        </p:nvSpPr>
        <p:spPr>
          <a:xfrm>
            <a:off x="339144" y="6488668"/>
            <a:ext cx="412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Tenenbaum’s book: Modern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94940996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3766E1-4F36-4749-B18D-8B2BFA3D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296597" cy="533400"/>
          </a:xfrm>
        </p:spPr>
        <p:txBody>
          <a:bodyPr/>
          <a:lstStyle/>
          <a:p>
            <a:r>
              <a:rPr lang="en-US" dirty="0"/>
              <a:t>Example 2: Processing of a large amount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80D380-1D0C-1E4F-863B-DCE99E692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Normal approach:</a:t>
            </a:r>
          </a:p>
          <a:p>
            <a:pPr lvl="1"/>
            <a:r>
              <a:rPr lang="en-US" sz="2000" dirty="0"/>
              <a:t>Read in a block of data</a:t>
            </a:r>
          </a:p>
          <a:p>
            <a:pPr lvl="1"/>
            <a:r>
              <a:rPr lang="en-US" sz="2000" dirty="0"/>
              <a:t>Modify it</a:t>
            </a:r>
          </a:p>
          <a:p>
            <a:pPr lvl="1"/>
            <a:r>
              <a:rPr lang="en-US" sz="2000" dirty="0"/>
              <a:t>Write it back</a:t>
            </a:r>
          </a:p>
          <a:p>
            <a:pPr lvl="1"/>
            <a:r>
              <a:rPr lang="en-US" sz="2000" dirty="0"/>
              <a:t>The process will use block system call at read and write operation</a:t>
            </a:r>
          </a:p>
          <a:p>
            <a:pPr lvl="1"/>
            <a:r>
              <a:rPr lang="en-US" sz="2000" dirty="0"/>
              <a:t>CPU will go idle </a:t>
            </a:r>
          </a:p>
          <a:p>
            <a:r>
              <a:rPr lang="en-US" sz="2000" dirty="0"/>
              <a:t>Better Approach:</a:t>
            </a:r>
          </a:p>
          <a:p>
            <a:pPr lvl="1"/>
            <a:r>
              <a:rPr lang="en-US" sz="2000" dirty="0"/>
              <a:t>Processes can be structured as </a:t>
            </a:r>
            <a:r>
              <a:rPr lang="en-US" sz="2000" dirty="0">
                <a:solidFill>
                  <a:srgbClr val="0070C0"/>
                </a:solidFill>
              </a:rPr>
              <a:t>input thread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70C0"/>
                </a:solidFill>
              </a:rPr>
              <a:t>processing thread </a:t>
            </a:r>
            <a:r>
              <a:rPr lang="en-US" sz="2000" dirty="0"/>
              <a:t>and an </a:t>
            </a:r>
            <a:r>
              <a:rPr lang="en-US" sz="2000" dirty="0">
                <a:solidFill>
                  <a:srgbClr val="0070C0"/>
                </a:solidFill>
              </a:rPr>
              <a:t>output thread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Input thread</a:t>
            </a:r>
            <a:r>
              <a:rPr lang="en-US" sz="2000" dirty="0"/>
              <a:t>: reads data into input buffer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Processing thread</a:t>
            </a:r>
            <a:r>
              <a:rPr lang="en-US" sz="2000" dirty="0"/>
              <a:t>: takes data from input buffer, processes data and puts the results in an output buffer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Output thread</a:t>
            </a:r>
            <a:r>
              <a:rPr lang="en-US" sz="2000" dirty="0"/>
              <a:t>: Writes buffer data to the disk</a:t>
            </a:r>
          </a:p>
          <a:p>
            <a:pPr lvl="2"/>
            <a:r>
              <a:rPr lang="en-US" sz="1800" dirty="0"/>
              <a:t>The </a:t>
            </a:r>
            <a:r>
              <a:rPr lang="en-US" sz="1800" dirty="0" err="1"/>
              <a:t>soln</a:t>
            </a:r>
            <a:r>
              <a:rPr lang="en-US" sz="1800" dirty="0"/>
              <a:t> works if </a:t>
            </a:r>
            <a:r>
              <a:rPr lang="en-US" sz="1800" dirty="0" err="1"/>
              <a:t>syscall</a:t>
            </a:r>
            <a:r>
              <a:rPr lang="en-US" sz="1800" dirty="0"/>
              <a:t> blocks only calling thread not the entire process</a:t>
            </a:r>
          </a:p>
          <a:p>
            <a:pPr lvl="1"/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98207-36A5-9741-92F1-99D2341A440C}"/>
              </a:ext>
            </a:extLst>
          </p:cNvPr>
          <p:cNvSpPr txBox="1"/>
          <p:nvPr/>
        </p:nvSpPr>
        <p:spPr>
          <a:xfrm>
            <a:off x="339144" y="6488668"/>
            <a:ext cx="412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Tenenbaum’s book: Modern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341181784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CDD6-DEAE-6043-8B94-A8BC6010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7576517" cy="533400"/>
          </a:xfrm>
        </p:spPr>
        <p:txBody>
          <a:bodyPr/>
          <a:lstStyle/>
          <a:p>
            <a:r>
              <a:rPr lang="en-US" dirty="0"/>
              <a:t>Example 3: A multithreaded web server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CDA5D-346D-6F49-8434-497B425A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request from clients – page is sent back</a:t>
            </a:r>
          </a:p>
          <a:p>
            <a:r>
              <a:rPr lang="en-US" dirty="0"/>
              <a:t>Web page cache – collection of heavily used pages in MM</a:t>
            </a:r>
          </a:p>
          <a:p>
            <a:r>
              <a:rPr lang="en-US" dirty="0">
                <a:solidFill>
                  <a:srgbClr val="0070C0"/>
                </a:solidFill>
              </a:rPr>
              <a:t>Dispatcher Thread</a:t>
            </a:r>
          </a:p>
          <a:p>
            <a:pPr lvl="1"/>
            <a:r>
              <a:rPr lang="en-US" dirty="0"/>
              <a:t>reads incoming request for work from network</a:t>
            </a:r>
          </a:p>
          <a:p>
            <a:pPr lvl="1"/>
            <a:r>
              <a:rPr lang="en-US" dirty="0"/>
              <a:t>Chooses an idle (blocked) worker thread and handover the request and make it into ready state</a:t>
            </a:r>
          </a:p>
          <a:p>
            <a:r>
              <a:rPr lang="en-US" dirty="0">
                <a:solidFill>
                  <a:srgbClr val="0070C0"/>
                </a:solidFill>
              </a:rPr>
              <a:t>Worker thread</a:t>
            </a:r>
            <a:r>
              <a:rPr lang="en-US" dirty="0"/>
              <a:t>: When scheduled, worker thread checks if the page is available in webpage cache</a:t>
            </a:r>
          </a:p>
          <a:p>
            <a:pPr lvl="2"/>
            <a:r>
              <a:rPr lang="en-US" dirty="0"/>
              <a:t>If yes, deliver it to another process for sending it over the network</a:t>
            </a:r>
          </a:p>
          <a:p>
            <a:pPr lvl="2"/>
            <a:r>
              <a:rPr lang="en-US" dirty="0"/>
              <a:t>If not, get the page from disk ; block till it gets the page from disk</a:t>
            </a:r>
          </a:p>
          <a:p>
            <a:r>
              <a:rPr lang="en-US" dirty="0"/>
              <a:t>Both dispatcher and worker threads operate in infinite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DB1D3-8FBC-1342-9423-0D9709D2177A}"/>
              </a:ext>
            </a:extLst>
          </p:cNvPr>
          <p:cNvSpPr txBox="1"/>
          <p:nvPr/>
        </p:nvSpPr>
        <p:spPr>
          <a:xfrm>
            <a:off x="339144" y="6488668"/>
            <a:ext cx="412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Tenenbaum’s book: Modern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324732037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ED856A-F34D-C341-AF8B-8C303EAB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7936557" cy="533400"/>
          </a:xfrm>
        </p:spPr>
        <p:txBody>
          <a:bodyPr/>
          <a:lstStyle/>
          <a:p>
            <a:r>
              <a:rPr lang="en-US" dirty="0"/>
              <a:t>Example 3: A multithreaded web server (2)</a:t>
            </a:r>
          </a:p>
        </p:txBody>
      </p:sp>
      <p:pic>
        <p:nvPicPr>
          <p:cNvPr id="9" name="Picture 7" descr="C:\B\b4\JPG\foo\2-10.jpg">
            <a:extLst>
              <a:ext uri="{FF2B5EF4-FFF2-40B4-BE49-F238E27FC236}">
                <a16:creationId xmlns:a16="http://schemas.microsoft.com/office/drawing/2014/main" id="{B6322DDF-09FE-7646-AE19-48734D7C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266825"/>
            <a:ext cx="6527800" cy="432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E2EC1-358B-EB4F-BD03-4AAAFAC02685}"/>
              </a:ext>
            </a:extLst>
          </p:cNvPr>
          <p:cNvSpPr txBox="1"/>
          <p:nvPr/>
        </p:nvSpPr>
        <p:spPr>
          <a:xfrm>
            <a:off x="339144" y="6488668"/>
            <a:ext cx="412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Tenenbaum’s book: Modern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92590097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509056B-B743-A145-BBD1-46694BBA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dirty="0"/>
              <a:t>Example 3: A multithreaded web server (3)</a:t>
            </a:r>
            <a:endParaRPr lang="en-US" altLang="en-US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707DF7C9-37F5-314C-9B26-E399A1E1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94" y="1731767"/>
            <a:ext cx="7439025" cy="197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61EC3-91DA-8D41-B3FF-7811787AF5CF}"/>
              </a:ext>
            </a:extLst>
          </p:cNvPr>
          <p:cNvSpPr/>
          <p:nvPr/>
        </p:nvSpPr>
        <p:spPr>
          <a:xfrm>
            <a:off x="523874" y="1012393"/>
            <a:ext cx="235705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Dispatcher thread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5EFEB-1196-0447-9306-6E1F0DA13763}"/>
              </a:ext>
            </a:extLst>
          </p:cNvPr>
          <p:cNvSpPr/>
          <p:nvPr/>
        </p:nvSpPr>
        <p:spPr>
          <a:xfrm>
            <a:off x="5148064" y="1006997"/>
            <a:ext cx="158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Worker thread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4916B-EFF6-D94D-AA7C-F10F336ACFD5}"/>
              </a:ext>
            </a:extLst>
          </p:cNvPr>
          <p:cNvSpPr txBox="1"/>
          <p:nvPr/>
        </p:nvSpPr>
        <p:spPr>
          <a:xfrm>
            <a:off x="339144" y="6488668"/>
            <a:ext cx="412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Tenenbaum’s book: Modern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45743363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73995A-3126-954A-BAD2-D51E58C1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Why Threads?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5597B-D34E-994C-AF8D-CC9C28A1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85" y="836712"/>
            <a:ext cx="7924800" cy="5328592"/>
          </a:xfrm>
        </p:spPr>
        <p:txBody>
          <a:bodyPr/>
          <a:lstStyle/>
          <a:p>
            <a:r>
              <a:rPr lang="en-IN" sz="2000" dirty="0">
                <a:solidFill>
                  <a:srgbClr val="FF0000"/>
                </a:solidFill>
              </a:rPr>
              <a:t>To express a natural program structure </a:t>
            </a:r>
          </a:p>
          <a:p>
            <a:pPr lvl="1"/>
            <a:r>
              <a:rPr lang="en-IN" sz="2000" dirty="0"/>
              <a:t>Updating the screen, fetching new data, receiving user input — </a:t>
            </a:r>
            <a:r>
              <a:rPr lang="en-IN" sz="2000" dirty="0">
                <a:solidFill>
                  <a:srgbClr val="0070C0"/>
                </a:solidFill>
              </a:rPr>
              <a:t>different tasks within the same address space</a:t>
            </a:r>
          </a:p>
          <a:p>
            <a:r>
              <a:rPr lang="en-IN" sz="2000" dirty="0">
                <a:solidFill>
                  <a:srgbClr val="FF0000"/>
                </a:solidFill>
              </a:rPr>
              <a:t>To exploit multiple processors </a:t>
            </a:r>
          </a:p>
          <a:p>
            <a:pPr lvl="1"/>
            <a:r>
              <a:rPr lang="en-IN" sz="2000" dirty="0"/>
              <a:t>Different threads may be mapped to distinct processors </a:t>
            </a:r>
          </a:p>
          <a:p>
            <a:r>
              <a:rPr lang="en-IN" sz="2000" dirty="0">
                <a:solidFill>
                  <a:srgbClr val="FF0000"/>
                </a:solidFill>
              </a:rPr>
              <a:t>To maintain responsiveness </a:t>
            </a:r>
          </a:p>
          <a:p>
            <a:pPr lvl="1"/>
            <a:r>
              <a:rPr lang="en-IN" sz="2000" dirty="0"/>
              <a:t>Splitting commands, spawn threads to do work in the background </a:t>
            </a:r>
          </a:p>
          <a:p>
            <a:r>
              <a:rPr lang="en-IN" sz="2000" dirty="0">
                <a:solidFill>
                  <a:srgbClr val="FF0000"/>
                </a:solidFill>
              </a:rPr>
              <a:t>To mask long latency of I/O devices</a:t>
            </a:r>
          </a:p>
          <a:p>
            <a:pPr lvl="1"/>
            <a:r>
              <a:rPr lang="en-IN" sz="2000" dirty="0"/>
              <a:t>Do useful work while waiting</a:t>
            </a:r>
          </a:p>
          <a:p>
            <a:pPr lvl="1"/>
            <a:r>
              <a:rPr lang="en-IN" sz="2000" dirty="0"/>
              <a:t>Instead of waiting, the program may do something else</a:t>
            </a:r>
          </a:p>
          <a:p>
            <a:pPr lvl="2"/>
            <a:r>
              <a:rPr lang="en-IN" sz="1800" dirty="0"/>
              <a:t>CPU can perform other computation, or </a:t>
            </a:r>
          </a:p>
          <a:p>
            <a:r>
              <a:rPr lang="en-IN" sz="2000" dirty="0">
                <a:solidFill>
                  <a:srgbClr val="FF0000"/>
                </a:solidFill>
              </a:rPr>
              <a:t>Threads are the natural way to avoid getting stuck</a:t>
            </a:r>
          </a:p>
          <a:p>
            <a:pPr lvl="1"/>
            <a:r>
              <a:rPr lang="en-IN" sz="2000" dirty="0"/>
              <a:t>Why not processes instead of threads?</a:t>
            </a:r>
          </a:p>
          <a:p>
            <a:pPr lvl="2"/>
            <a:r>
              <a:rPr lang="en-IN" sz="1800" dirty="0"/>
              <a:t>Threads are light weight: Share data and address space</a:t>
            </a:r>
          </a:p>
          <a:p>
            <a:pPr lvl="2"/>
            <a:r>
              <a:rPr lang="en-IN" sz="1800" dirty="0"/>
              <a:t>Processes are sound choice when using logically separate tasks</a:t>
            </a:r>
          </a:p>
          <a:p>
            <a:pPr marL="457200" lvl="1" indent="0">
              <a:buNone/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58C98-29D8-B947-A61A-BC123B43348C}"/>
              </a:ext>
            </a:extLst>
          </p:cNvPr>
          <p:cNvSpPr txBox="1"/>
          <p:nvPr/>
        </p:nvSpPr>
        <p:spPr>
          <a:xfrm>
            <a:off x="339144" y="6488668"/>
            <a:ext cx="1827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Cornell University</a:t>
            </a:r>
          </a:p>
        </p:txBody>
      </p:sp>
    </p:spTree>
    <p:extLst>
      <p:ext uri="{BB962C8B-B14F-4D97-AF65-F5344CB8AC3E}">
        <p14:creationId xmlns:p14="http://schemas.microsoft.com/office/powerpoint/2010/main" val="94219303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73995A-3126-954A-BAD2-D51E58C1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Threads?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5597B-D34E-994C-AF8D-CC9C28A1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85" y="836712"/>
            <a:ext cx="7924800" cy="5105400"/>
          </a:xfrm>
        </p:spPr>
        <p:txBody>
          <a:bodyPr/>
          <a:lstStyle/>
          <a:p>
            <a:r>
              <a:rPr lang="en-US" sz="2000" dirty="0"/>
              <a:t>Threads are lighter weight than processes</a:t>
            </a:r>
          </a:p>
          <a:p>
            <a:pPr lvl="1"/>
            <a:r>
              <a:rPr lang="en-US" sz="1800" dirty="0"/>
              <a:t>Easier to create and destroy than processes</a:t>
            </a:r>
          </a:p>
          <a:p>
            <a:pPr lvl="2"/>
            <a:r>
              <a:rPr lang="en-US" sz="1600" dirty="0"/>
              <a:t>Creating thread is 10-100 times faster than creating a process</a:t>
            </a:r>
          </a:p>
          <a:p>
            <a:pPr lvl="2"/>
            <a:r>
              <a:rPr lang="en-US" sz="1600" dirty="0"/>
              <a:t>Specially when the number of threads needed changes rapidly and dynamically, </a:t>
            </a:r>
          </a:p>
          <a:p>
            <a:r>
              <a:rPr lang="en-US" sz="2000" dirty="0"/>
              <a:t>Parallel programs must parallelize for performance</a:t>
            </a:r>
          </a:p>
          <a:p>
            <a:r>
              <a:rPr lang="en-US" sz="2000" dirty="0"/>
              <a:t>Programs with user interface need threading to ensure responsiveness</a:t>
            </a:r>
          </a:p>
          <a:p>
            <a:r>
              <a:rPr lang="en-US" sz="2000" dirty="0"/>
              <a:t>Network and disk bound programs use threading to hide network/disk latency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A multithreaded program is a generalization of the same basic programming model</a:t>
            </a:r>
          </a:p>
          <a:p>
            <a:pPr lvl="1"/>
            <a:r>
              <a:rPr lang="en-IN" sz="1800" dirty="0"/>
              <a:t>Each individual thread follows a single sequence of steps (</a:t>
            </a:r>
            <a:r>
              <a:rPr lang="en-IN" sz="1800" dirty="0" err="1"/>
              <a:t>eg</a:t>
            </a:r>
            <a:r>
              <a:rPr lang="en-IN" sz="1800" dirty="0"/>
              <a:t> loops, call/return from  functions, conditions etc)</a:t>
            </a:r>
          </a:p>
          <a:p>
            <a:pPr lvl="1"/>
            <a:r>
              <a:rPr lang="en-IN" sz="1800" dirty="0"/>
              <a:t>A program can have several such threads in execution at the same time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266284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3F57-4700-5449-9461-C64CFD0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59C6-FFC3-5845-8782-FAA5003C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2882280" cy="5105400"/>
          </a:xfrm>
        </p:spPr>
        <p:txBody>
          <a:bodyPr/>
          <a:lstStyle/>
          <a:p>
            <a:r>
              <a:rPr lang="en-US" dirty="0"/>
              <a:t>All threads within a process share</a:t>
            </a:r>
          </a:p>
          <a:p>
            <a:pPr lvl="1"/>
            <a:r>
              <a:rPr lang="en-US" dirty="0"/>
              <a:t>Heap</a:t>
            </a:r>
          </a:p>
          <a:p>
            <a:pPr lvl="1"/>
            <a:r>
              <a:rPr lang="en-US" dirty="0"/>
              <a:t>Global/static data</a:t>
            </a:r>
          </a:p>
          <a:p>
            <a:pPr lvl="1"/>
            <a:r>
              <a:rPr lang="en-US" dirty="0"/>
              <a:t>Libraries</a:t>
            </a:r>
          </a:p>
          <a:p>
            <a:r>
              <a:rPr lang="en-US" dirty="0"/>
              <a:t>Each thread has a separate</a:t>
            </a:r>
          </a:p>
          <a:p>
            <a:pPr lvl="1"/>
            <a:r>
              <a:rPr lang="en-US" dirty="0"/>
              <a:t>Program Counter</a:t>
            </a:r>
          </a:p>
          <a:p>
            <a:pPr lvl="1"/>
            <a:r>
              <a:rPr lang="en-US" dirty="0"/>
              <a:t>Stack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endParaRPr lang="en-US" dirty="0"/>
          </a:p>
        </p:txBody>
      </p:sp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EC611E9E-0895-D14B-B02A-540A733AD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127" y="707919"/>
            <a:ext cx="1941925" cy="493118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2D065B-4241-2B42-8F90-EF04F13878EF}"/>
              </a:ext>
            </a:extLst>
          </p:cNvPr>
          <p:cNvSpPr txBox="1"/>
          <p:nvPr/>
        </p:nvSpPr>
        <p:spPr>
          <a:xfrm>
            <a:off x="5746064" y="287331"/>
            <a:ext cx="1860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Address 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AE822E-90D3-D24B-A123-4AE3C8E3F626}"/>
              </a:ext>
            </a:extLst>
          </p:cNvPr>
          <p:cNvSpPr/>
          <p:nvPr/>
        </p:nvSpPr>
        <p:spPr>
          <a:xfrm>
            <a:off x="971600" y="55581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stack-allocated variables, parameters, re- turn values, and other things that we put on the stack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66F526-DEF9-2A4C-AF89-11DA5DE82528}"/>
              </a:ext>
            </a:extLst>
          </p:cNvPr>
          <p:cNvSpPr txBox="1"/>
          <p:nvPr/>
        </p:nvSpPr>
        <p:spPr>
          <a:xfrm>
            <a:off x="339144" y="6488668"/>
            <a:ext cx="1827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Cornell University</a:t>
            </a:r>
          </a:p>
        </p:txBody>
      </p:sp>
    </p:spTree>
    <p:extLst>
      <p:ext uri="{BB962C8B-B14F-4D97-AF65-F5344CB8AC3E}">
        <p14:creationId xmlns:p14="http://schemas.microsoft.com/office/powerpoint/2010/main" val="404724340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CF4B89-87C1-7241-88D9-772D5AE0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following: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EE026-3642-034A-AE01-57242E38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Book: Operating Systems: Principles and Practice (2nd Edition) Anderson and Dahlin</a:t>
            </a:r>
          </a:p>
          <a:p>
            <a:pPr lvl="1"/>
            <a:r>
              <a:rPr lang="en-US" dirty="0"/>
              <a:t>Volume 2, Concurrency</a:t>
            </a:r>
          </a:p>
          <a:p>
            <a:pPr lvl="2"/>
            <a:r>
              <a:rPr lang="en-US" dirty="0"/>
              <a:t>Chapter 4: Concurrency and Threads</a:t>
            </a:r>
          </a:p>
          <a:p>
            <a:r>
              <a:rPr lang="en-US" dirty="0"/>
              <a:t>Book: Modern Operating Systems: Tenenbaum and Bos</a:t>
            </a:r>
          </a:p>
          <a:p>
            <a:pPr lvl="1"/>
            <a:r>
              <a:rPr lang="en-US" dirty="0"/>
              <a:t>Chapter 2: Processes and Threads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1956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3F57-4700-5449-9461-C64CFD0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59C6-FFC3-5845-8782-FAA5003C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2882280" cy="5105400"/>
          </a:xfrm>
        </p:spPr>
        <p:txBody>
          <a:bodyPr/>
          <a:lstStyle/>
          <a:p>
            <a:r>
              <a:rPr lang="en-US" dirty="0"/>
              <a:t>All threads within a process share</a:t>
            </a:r>
          </a:p>
          <a:p>
            <a:pPr lvl="1"/>
            <a:r>
              <a:rPr lang="en-US" dirty="0"/>
              <a:t>Heap</a:t>
            </a:r>
          </a:p>
          <a:p>
            <a:pPr lvl="1"/>
            <a:r>
              <a:rPr lang="en-US" dirty="0"/>
              <a:t>Global/static data</a:t>
            </a:r>
          </a:p>
          <a:p>
            <a:pPr lvl="1"/>
            <a:r>
              <a:rPr lang="en-US" dirty="0"/>
              <a:t>Libraries</a:t>
            </a:r>
          </a:p>
          <a:p>
            <a:r>
              <a:rPr lang="en-US" dirty="0"/>
              <a:t>Each thread has a separate</a:t>
            </a:r>
          </a:p>
          <a:p>
            <a:pPr lvl="1"/>
            <a:r>
              <a:rPr lang="en-US" dirty="0"/>
              <a:t>Program Counter</a:t>
            </a:r>
          </a:p>
          <a:p>
            <a:pPr lvl="1"/>
            <a:r>
              <a:rPr lang="en-US" dirty="0"/>
              <a:t>Stack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D065B-4241-2B42-8F90-EF04F13878EF}"/>
              </a:ext>
            </a:extLst>
          </p:cNvPr>
          <p:cNvSpPr txBox="1"/>
          <p:nvPr/>
        </p:nvSpPr>
        <p:spPr>
          <a:xfrm>
            <a:off x="5455191" y="345277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Process Address 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47560-8C0A-C448-A841-9700E02F4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59" y="683750"/>
            <a:ext cx="1941925" cy="4833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D24131-7829-E149-B7DD-76B7B8EFA3FE}"/>
              </a:ext>
            </a:extLst>
          </p:cNvPr>
          <p:cNvSpPr txBox="1"/>
          <p:nvPr/>
        </p:nvSpPr>
        <p:spPr>
          <a:xfrm>
            <a:off x="339144" y="6488668"/>
            <a:ext cx="1827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CS4410 Cornell University</a:t>
            </a:r>
          </a:p>
        </p:txBody>
      </p:sp>
    </p:spTree>
    <p:extLst>
      <p:ext uri="{BB962C8B-B14F-4D97-AF65-F5344CB8AC3E}">
        <p14:creationId xmlns:p14="http://schemas.microsoft.com/office/powerpoint/2010/main" val="31273110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5DCE3608-9073-8A47-BE13-B526BD1DA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Suspension and termination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FD924AD7-7E6D-E946-A6B1-40648F5325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rgbClr val="0070C0"/>
                </a:solidFill>
              </a:rPr>
              <a:t>Suspending a process involves suspending all threads </a:t>
            </a:r>
            <a:r>
              <a:rPr lang="en-US" altLang="en-US" sz="2800" dirty="0"/>
              <a:t>of the process since all threads share the same address space</a:t>
            </a:r>
          </a:p>
          <a:p>
            <a:r>
              <a:rPr lang="en-US" altLang="en-US" sz="2800" dirty="0"/>
              <a:t>Termination of a process, terminates all threads within the process</a:t>
            </a:r>
          </a:p>
        </p:txBody>
      </p:sp>
    </p:spTree>
    <p:extLst>
      <p:ext uri="{BB962C8B-B14F-4D97-AF65-F5344CB8AC3E}">
        <p14:creationId xmlns:p14="http://schemas.microsoft.com/office/powerpoint/2010/main" val="31666203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Gulim" charset="0"/>
              </a:rPr>
              <a:t>Memory Footprint: Two-Threads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648" y="1245605"/>
            <a:ext cx="8153400" cy="5105400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Gulim" charset="0"/>
              </a:rPr>
              <a:t>If we stopped this program and examined it with a debugger, we would see</a:t>
            </a:r>
          </a:p>
          <a:p>
            <a:pPr lvl="1"/>
            <a:r>
              <a:rPr lang="en-US" altLang="ko-KR" dirty="0">
                <a:ea typeface="Gulim" charset="0"/>
              </a:rPr>
              <a:t>Two sets of CPU registers</a:t>
            </a:r>
          </a:p>
          <a:p>
            <a:pPr lvl="1"/>
            <a:r>
              <a:rPr lang="en-US" altLang="ko-KR" dirty="0">
                <a:ea typeface="Gulim" charset="0"/>
              </a:rPr>
              <a:t>Two sets of Stacks</a:t>
            </a:r>
          </a:p>
          <a:p>
            <a:endParaRPr lang="en-US" altLang="ko-KR" dirty="0">
              <a:ea typeface="Gulim" charset="0"/>
            </a:endParaRPr>
          </a:p>
          <a:p>
            <a:r>
              <a:rPr lang="en-US" altLang="ko-KR" dirty="0">
                <a:ea typeface="Gulim" charset="0"/>
              </a:rPr>
              <a:t>Questions: </a:t>
            </a:r>
          </a:p>
          <a:p>
            <a:pPr lvl="1"/>
            <a:r>
              <a:rPr lang="en-US" altLang="ko-KR" dirty="0">
                <a:ea typeface="Gulim" charset="0"/>
              </a:rPr>
              <a:t>How do we position stacks relative to </a:t>
            </a:r>
            <a:br>
              <a:rPr lang="en-US" altLang="ko-KR" dirty="0">
                <a:ea typeface="Gulim" charset="0"/>
              </a:rPr>
            </a:br>
            <a:r>
              <a:rPr lang="en-US" altLang="ko-KR" dirty="0">
                <a:ea typeface="Gulim" charset="0"/>
              </a:rPr>
              <a:t>each other?</a:t>
            </a:r>
          </a:p>
          <a:p>
            <a:pPr lvl="1"/>
            <a:r>
              <a:rPr lang="en-US" altLang="ko-KR" dirty="0">
                <a:ea typeface="Gulim" charset="0"/>
              </a:rPr>
              <a:t>What maximum size should we choose</a:t>
            </a:r>
            <a:br>
              <a:rPr lang="en-US" altLang="ko-KR" dirty="0">
                <a:ea typeface="Gulim" charset="0"/>
              </a:rPr>
            </a:br>
            <a:r>
              <a:rPr lang="en-US" altLang="ko-KR" dirty="0">
                <a:ea typeface="Gulim" charset="0"/>
              </a:rPr>
              <a:t>for the stacks?</a:t>
            </a:r>
          </a:p>
          <a:p>
            <a:pPr lvl="1"/>
            <a:r>
              <a:rPr lang="en-US" altLang="ko-KR" dirty="0">
                <a:ea typeface="Gulim" charset="0"/>
              </a:rPr>
              <a:t>What happens if threads violate this?</a:t>
            </a:r>
          </a:p>
          <a:p>
            <a:pPr lvl="1"/>
            <a:r>
              <a:rPr lang="en-US" altLang="ko-KR" dirty="0">
                <a:ea typeface="Gulim" charset="0"/>
              </a:rPr>
              <a:t>How might you catch violations?</a:t>
            </a:r>
          </a:p>
          <a:p>
            <a:pPr lvl="1"/>
            <a:endParaRPr lang="en-US" altLang="ko-KR" dirty="0">
              <a:ea typeface="Gulim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400800" y="1909098"/>
            <a:ext cx="2120900" cy="4343400"/>
            <a:chOff x="3648" y="1008"/>
            <a:chExt cx="1336" cy="2736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3648" y="1008"/>
              <a:ext cx="1056" cy="2736"/>
              <a:chOff x="3648" y="1008"/>
              <a:chExt cx="1056" cy="2736"/>
            </a:xfrm>
          </p:grpSpPr>
          <p:sp>
            <p:nvSpPr>
              <p:cNvPr id="34823" name="Rectangle 4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273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1056" cy="336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Code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1056" cy="288"/>
              </a:xfrm>
              <a:prstGeom prst="rect">
                <a:avLst/>
              </a:prstGeom>
              <a:solidFill>
                <a:srgbClr val="53FB25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Global Data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3648" y="2640"/>
                <a:ext cx="1056" cy="480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3648" y="1008"/>
                <a:ext cx="1056" cy="336"/>
              </a:xfrm>
              <a:prstGeom prst="rect">
                <a:avLst/>
              </a:prstGeom>
              <a:solidFill>
                <a:srgbClr val="FF66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Stack 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1056" cy="432"/>
              </a:xfrm>
              <a:prstGeom prst="rect">
                <a:avLst/>
              </a:prstGeom>
              <a:solidFill>
                <a:srgbClr val="02E3EE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Stack 2</a:t>
                </a:r>
              </a:p>
            </p:txBody>
          </p:sp>
          <p:sp>
            <p:nvSpPr>
              <p:cNvPr id="34829" name="Line 12"/>
              <p:cNvSpPr>
                <a:spLocks noChangeShapeType="1"/>
              </p:cNvSpPr>
              <p:nvPr/>
            </p:nvSpPr>
            <p:spPr bwMode="auto">
              <a:xfrm>
                <a:off x="4176" y="129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30" name="Line 13"/>
              <p:cNvSpPr>
                <a:spLocks noChangeShapeType="1"/>
              </p:cNvSpPr>
              <p:nvPr/>
            </p:nvSpPr>
            <p:spPr bwMode="auto">
              <a:xfrm>
                <a:off x="4176" y="211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831" name="Line 14"/>
              <p:cNvSpPr>
                <a:spLocks noChangeShapeType="1"/>
              </p:cNvSpPr>
              <p:nvPr/>
            </p:nvSpPr>
            <p:spPr bwMode="auto">
              <a:xfrm flipV="1">
                <a:off x="417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4822" name="Text Box 15"/>
            <p:cNvSpPr txBox="1">
              <a:spLocks noChangeArrowheads="1"/>
            </p:cNvSpPr>
            <p:nvPr/>
          </p:nvSpPr>
          <p:spPr bwMode="auto">
            <a:xfrm rot="5400000">
              <a:off x="4385" y="2237"/>
              <a:ext cx="96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Address Space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1D90287-31A6-8B4D-8E98-896A680EC643}"/>
              </a:ext>
            </a:extLst>
          </p:cNvPr>
          <p:cNvSpPr/>
          <p:nvPr/>
        </p:nvSpPr>
        <p:spPr>
          <a:xfrm>
            <a:off x="251520" y="6468114"/>
            <a:ext cx="3654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Prof. John </a:t>
            </a:r>
            <a:r>
              <a:rPr lang="en-US" altLang="en-US" sz="1200" b="0" dirty="0" err="1">
                <a:latin typeface="Calibri" panose="020F0502020204030204" pitchFamily="34" charset="0"/>
                <a:cs typeface="Calibri" panose="020F0502020204030204" pitchFamily="34" charset="0"/>
              </a:rPr>
              <a:t>Kubiatowicz</a:t>
            </a:r>
            <a:r>
              <a:rPr lang="en-US" altLang="en-US" sz="1200" b="0" dirty="0">
                <a:latin typeface="Calibri" panose="020F0502020204030204" pitchFamily="34" charset="0"/>
                <a:cs typeface="Calibri" panose="020F0502020204030204" pitchFamily="34" charset="0"/>
              </a:rPr>
              <a:t>, CS 162, Operating Systems, UCB</a:t>
            </a:r>
          </a:p>
        </p:txBody>
      </p:sp>
    </p:spTree>
    <p:extLst>
      <p:ext uri="{BB962C8B-B14F-4D97-AF65-F5344CB8AC3E}">
        <p14:creationId xmlns:p14="http://schemas.microsoft.com/office/powerpoint/2010/main" val="3611092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BF96-9230-B945-B8FE-71563E56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85B1-89D4-0144-9228-5EDB0AD81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 is single unique execution context</a:t>
            </a:r>
          </a:p>
          <a:p>
            <a:pPr lvl="1"/>
            <a:r>
              <a:rPr lang="en-US" dirty="0"/>
              <a:t>Program counter, registers, stack</a:t>
            </a:r>
          </a:p>
          <a:p>
            <a:pPr lvl="2"/>
            <a:r>
              <a:rPr lang="en-US" dirty="0"/>
              <a:t>Registers hold the root state of the thread: PC, Gen </a:t>
            </a:r>
            <a:r>
              <a:rPr lang="en-US" dirty="0" err="1"/>
              <a:t>Regs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Rest of the thread’s state is in memory</a:t>
            </a:r>
          </a:p>
          <a:p>
            <a:r>
              <a:rPr lang="en-US" dirty="0"/>
              <a:t>Threads naturally implement concurrency</a:t>
            </a:r>
          </a:p>
          <a:p>
            <a:r>
              <a:rPr lang="en-US" dirty="0"/>
              <a:t>A Process consists of more or more threads</a:t>
            </a:r>
          </a:p>
          <a:p>
            <a:r>
              <a:rPr lang="en-US" dirty="0"/>
              <a:t>Threads are light weight </a:t>
            </a:r>
          </a:p>
          <a:p>
            <a:r>
              <a:rPr lang="en-US" dirty="0"/>
              <a:t>Processes are more strongly isolated than threads</a:t>
            </a:r>
          </a:p>
        </p:txBody>
      </p:sp>
    </p:spTree>
    <p:extLst>
      <p:ext uri="{BB962C8B-B14F-4D97-AF65-F5344CB8AC3E}">
        <p14:creationId xmlns:p14="http://schemas.microsoft.com/office/powerpoint/2010/main" val="355248095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CC30-129F-EB4E-9CFD-AF586A2BF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Concurrency vs Parallelism</a:t>
            </a:r>
          </a:p>
        </p:txBody>
      </p:sp>
    </p:spTree>
    <p:extLst>
      <p:ext uri="{BB962C8B-B14F-4D97-AF65-F5344CB8AC3E}">
        <p14:creationId xmlns:p14="http://schemas.microsoft.com/office/powerpoint/2010/main" val="148030638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34DF-0396-3D40-B695-19C016D9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-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F645F-0AC6-414F-9BA9-36837BE2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346776" cy="2946648"/>
          </a:xfrm>
        </p:spPr>
        <p:txBody>
          <a:bodyPr/>
          <a:lstStyle/>
          <a:p>
            <a:r>
              <a:rPr lang="en-US" altLang="en-US" dirty="0"/>
              <a:t>Word concurrency refers to multiple activities that can happen at the same time</a:t>
            </a:r>
          </a:p>
          <a:p>
            <a:pPr lvl="1"/>
            <a:r>
              <a:rPr lang="en-US" altLang="en-US" dirty="0"/>
              <a:t>Analogy:  juggling</a:t>
            </a:r>
          </a:p>
          <a:p>
            <a:r>
              <a:rPr lang="en-US" altLang="en-US" dirty="0"/>
              <a:t>Real World is concurrent</a:t>
            </a:r>
          </a:p>
          <a:p>
            <a:pPr lvl="1"/>
            <a:r>
              <a:rPr lang="en-US" altLang="en-US" dirty="0"/>
              <a:t>Your Mother’s activities</a:t>
            </a:r>
          </a:p>
          <a:p>
            <a:pPr lvl="1"/>
            <a:r>
              <a:rPr lang="en-US" altLang="en-US" dirty="0"/>
              <a:t>Role of secretary,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9FE-2BE5-5144-93BF-44EBD239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019" y="1488769"/>
            <a:ext cx="1940903" cy="2084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6463A-3800-1E43-BD26-8701EA3F3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8" y="3861048"/>
            <a:ext cx="3759200" cy="269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6BC8E-F3C1-AD45-BE43-02AB41E3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3813043"/>
            <a:ext cx="2494607" cy="26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041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8922-7189-DE45-B8DE-69C4A85B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Vs Parallelism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E746FE-C676-B340-89F3-7F48C1E93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268760"/>
            <a:ext cx="60833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6D2C0-3155-0C49-A114-DA911EA32769}"/>
              </a:ext>
            </a:extLst>
          </p:cNvPr>
          <p:cNvSpPr txBox="1"/>
          <p:nvPr/>
        </p:nvSpPr>
        <p:spPr>
          <a:xfrm>
            <a:off x="1801367" y="4725144"/>
            <a:ext cx="499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combine both concurrency and parallelism</a:t>
            </a:r>
          </a:p>
        </p:txBody>
      </p:sp>
    </p:spTree>
    <p:extLst>
      <p:ext uri="{BB962C8B-B14F-4D97-AF65-F5344CB8AC3E}">
        <p14:creationId xmlns:p14="http://schemas.microsoft.com/office/powerpoint/2010/main" val="90257288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9212-6875-C549-96CE-AD0B7E7B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phones are concurrent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448BD-22C8-0F47-89B1-4016921A3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Phones</a:t>
            </a:r>
          </a:p>
          <a:p>
            <a:pPr lvl="1"/>
            <a:r>
              <a:rPr lang="en-US" dirty="0"/>
              <a:t>Do many tasks simultaneously on multiple processors</a:t>
            </a:r>
          </a:p>
          <a:p>
            <a:pPr lvl="1"/>
            <a:r>
              <a:rPr lang="en-US" dirty="0"/>
              <a:t>Hundreds of tasks go on in a mobile phone at any time</a:t>
            </a:r>
          </a:p>
          <a:p>
            <a:pPr lvl="2"/>
            <a:r>
              <a:rPr lang="en-US" dirty="0"/>
              <a:t>Receiving signals</a:t>
            </a:r>
          </a:p>
          <a:p>
            <a:pPr lvl="2"/>
            <a:r>
              <a:rPr lang="en-US" dirty="0"/>
              <a:t>Sending Signals</a:t>
            </a:r>
          </a:p>
          <a:p>
            <a:pPr lvl="2"/>
            <a:r>
              <a:rPr lang="en-US" dirty="0"/>
              <a:t>Running battery checking routine</a:t>
            </a:r>
          </a:p>
          <a:p>
            <a:pPr lvl="2"/>
            <a:r>
              <a:rPr lang="en-US" dirty="0"/>
              <a:t>Running music application</a:t>
            </a:r>
          </a:p>
          <a:p>
            <a:pPr lvl="2"/>
            <a:r>
              <a:rPr lang="en-US" dirty="0"/>
              <a:t>Running Browsers</a:t>
            </a:r>
          </a:p>
          <a:p>
            <a:pPr lvl="2"/>
            <a:r>
              <a:rPr lang="en-US" dirty="0"/>
              <a:t>Mobile Management task</a:t>
            </a:r>
          </a:p>
          <a:p>
            <a:pPr lvl="2"/>
            <a:r>
              <a:rPr lang="en-US" dirty="0"/>
              <a:t>Security related tasks</a:t>
            </a:r>
          </a:p>
          <a:p>
            <a:pPr lvl="2"/>
            <a:r>
              <a:rPr lang="en-US" dirty="0"/>
              <a:t>Running Internet Stack</a:t>
            </a:r>
          </a:p>
          <a:p>
            <a:pPr lvl="2"/>
            <a:r>
              <a:rPr lang="en-US" dirty="0"/>
              <a:t>Running Interface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783229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2144BF-8068-8049-965E-E2F32BC2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620125" cy="533400"/>
          </a:xfrm>
        </p:spPr>
        <p:txBody>
          <a:bodyPr/>
          <a:lstStyle/>
          <a:p>
            <a:r>
              <a:rPr lang="en-US" dirty="0"/>
              <a:t>Today’s applications – inherently concurrent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426B41-01F4-6549-8B4E-6951FC2D0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applications today have user interfaces  - that demand good responsiveness to users, while</a:t>
            </a:r>
          </a:p>
          <a:p>
            <a:pPr lvl="1"/>
            <a:r>
              <a:rPr lang="en-US" dirty="0"/>
              <a:t>Simultaneous executing application logic</a:t>
            </a:r>
          </a:p>
          <a:p>
            <a:r>
              <a:rPr lang="en-US" dirty="0"/>
              <a:t>Simultaneous support for a large number of users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 err="1"/>
              <a:t>Amazon.com</a:t>
            </a:r>
            <a:endParaRPr lang="en-US" dirty="0"/>
          </a:p>
          <a:p>
            <a:pPr lvl="1"/>
            <a:r>
              <a:rPr lang="en-US" dirty="0"/>
              <a:t>Online Banking applications</a:t>
            </a:r>
          </a:p>
          <a:p>
            <a:pPr lvl="1"/>
            <a:r>
              <a:rPr lang="en-US" dirty="0"/>
              <a:t>Self Driving cars’</a:t>
            </a:r>
          </a:p>
          <a:p>
            <a:r>
              <a:rPr lang="en-US" dirty="0"/>
              <a:t>For a programmer </a:t>
            </a:r>
          </a:p>
          <a:p>
            <a:pPr lvl="1"/>
            <a:r>
              <a:rPr lang="en-US" dirty="0"/>
              <a:t>It is easy to think sequentially</a:t>
            </a:r>
          </a:p>
          <a:p>
            <a:pPr lvl="1"/>
            <a:r>
              <a:rPr lang="en-US" dirty="0"/>
              <a:t>Complex to plan,  design, develop system that have thousands of tasks running concurrently and parallelly </a:t>
            </a:r>
          </a:p>
        </p:txBody>
      </p:sp>
    </p:spTree>
    <p:extLst>
      <p:ext uri="{BB962C8B-B14F-4D97-AF65-F5344CB8AC3E}">
        <p14:creationId xmlns:p14="http://schemas.microsoft.com/office/powerpoint/2010/main" val="5586466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CC30-129F-EB4E-9CFD-AF586A2BF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Thread Abstraction</a:t>
            </a:r>
          </a:p>
        </p:txBody>
      </p:sp>
    </p:spTree>
    <p:extLst>
      <p:ext uri="{BB962C8B-B14F-4D97-AF65-F5344CB8AC3E}">
        <p14:creationId xmlns:p14="http://schemas.microsoft.com/office/powerpoint/2010/main" val="28883975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2F4057A8-0CC2-E848-A6DE-C9F67C2C939D}" vid="{573F4645-57C0-A844-9DE9-5884D0F3FF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25691</TotalTime>
  <Pages>60</Pages>
  <Words>1769</Words>
  <Application>Microsoft Macintosh PowerPoint</Application>
  <PresentationFormat>On-screen Show (4:3)</PresentationFormat>
  <Paragraphs>234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Gulim</vt:lpstr>
      <vt:lpstr>ＭＳ Ｐゴシック</vt:lpstr>
      <vt:lpstr>ＭＳ Ｐゴシック</vt:lpstr>
      <vt:lpstr>Arial</vt:lpstr>
      <vt:lpstr>Calibri</vt:lpstr>
      <vt:lpstr>Comic Sans MS</vt:lpstr>
      <vt:lpstr>Gill Sans</vt:lpstr>
      <vt:lpstr>Gill Sans Light</vt:lpstr>
      <vt:lpstr>Office</vt:lpstr>
      <vt:lpstr> CS310    Operating Systems   Lecture 11: Thread Abstraction and its implementation</vt:lpstr>
      <vt:lpstr>References</vt:lpstr>
      <vt:lpstr>Read the following: </vt:lpstr>
      <vt:lpstr>Concurrency vs Parallelism</vt:lpstr>
      <vt:lpstr>Concurrency - concept</vt:lpstr>
      <vt:lpstr>Concurrency Vs Parallelism</vt:lpstr>
      <vt:lpstr>Smart phones are concurrent</vt:lpstr>
      <vt:lpstr>Today’s applications – inherently concurrent</vt:lpstr>
      <vt:lpstr>Thread Abstraction</vt:lpstr>
      <vt:lpstr>Recall: Thread Concept</vt:lpstr>
      <vt:lpstr>Recall: Single and Multithreaded Processes</vt:lpstr>
      <vt:lpstr>Recall: Thread -  basics</vt:lpstr>
      <vt:lpstr>Thread Abstraction</vt:lpstr>
      <vt:lpstr>Thread Abstraction</vt:lpstr>
      <vt:lpstr>Thread – a basic element to support concurrency</vt:lpstr>
      <vt:lpstr>Possible Executions</vt:lpstr>
      <vt:lpstr>Programmer vs. Processor View</vt:lpstr>
      <vt:lpstr>Programmer vs. Processor View</vt:lpstr>
      <vt:lpstr>Programmer vs. Processor View</vt:lpstr>
      <vt:lpstr>Example 1: Word Processor</vt:lpstr>
      <vt:lpstr>Example 1: Word Processor</vt:lpstr>
      <vt:lpstr>Example 1 Word Processor</vt:lpstr>
      <vt:lpstr>Example 2: Processing of a large amount of data</vt:lpstr>
      <vt:lpstr>Example 3: A multithreaded web server (1)</vt:lpstr>
      <vt:lpstr>Example 3: A multithreaded web server (2)</vt:lpstr>
      <vt:lpstr>Example 3: A multithreaded web server (3)</vt:lpstr>
      <vt:lpstr>Recall: Why Threads?</vt:lpstr>
      <vt:lpstr>Why Threads?</vt:lpstr>
      <vt:lpstr>Recall: Thread</vt:lpstr>
      <vt:lpstr>Recall: Threads</vt:lpstr>
      <vt:lpstr>Suspension and termination</vt:lpstr>
      <vt:lpstr>Memory Footprint: Two-Threads</vt:lpstr>
      <vt:lpstr>Lecture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   Operating Systems   Lecture 1: What is an Operating System?</dc:title>
  <dc:creator>Microsoft Office User</dc:creator>
  <dc:description>Imported some pictures from Silbershatz (c) 2005</dc:description>
  <cp:lastModifiedBy>Microsoft Office User</cp:lastModifiedBy>
  <cp:revision>95</cp:revision>
  <cp:lastPrinted>2019-01-22T23:28:05Z</cp:lastPrinted>
  <dcterms:created xsi:type="dcterms:W3CDTF">2021-07-10T14:30:47Z</dcterms:created>
  <dcterms:modified xsi:type="dcterms:W3CDTF">2021-09-14T06:43:49Z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